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5" r:id="rId7"/>
    <p:sldId id="266" r:id="rId8"/>
    <p:sldId id="264" r:id="rId9"/>
    <p:sldId id="267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6CF4-4F06-401C-8958-C54B600A3DD1}" type="datetimeFigureOut">
              <a:rPr lang="fr-FR" smtClean="0"/>
              <a:t>10/08/2016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C969-1F91-48A8-A06A-A1CFF2487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1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6CF4-4F06-401C-8958-C54B600A3DD1}" type="datetimeFigureOut">
              <a:rPr lang="fr-FR" smtClean="0"/>
              <a:t>10/08/2016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C969-1F91-48A8-A06A-A1CFF2487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57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6CF4-4F06-401C-8958-C54B600A3DD1}" type="datetimeFigureOut">
              <a:rPr lang="fr-FR" smtClean="0"/>
              <a:t>10/08/2016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C969-1F91-48A8-A06A-A1CFF2487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33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6CF4-4F06-401C-8958-C54B600A3DD1}" type="datetimeFigureOut">
              <a:rPr lang="fr-FR" smtClean="0"/>
              <a:t>10/08/2016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C969-1F91-48A8-A06A-A1CFF2487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65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6CF4-4F06-401C-8958-C54B600A3DD1}" type="datetimeFigureOut">
              <a:rPr lang="fr-FR" smtClean="0"/>
              <a:t>10/08/2016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C969-1F91-48A8-A06A-A1CFF2487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47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6CF4-4F06-401C-8958-C54B600A3DD1}" type="datetimeFigureOut">
              <a:rPr lang="fr-FR" smtClean="0"/>
              <a:t>10/08/2016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C969-1F91-48A8-A06A-A1CFF2487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04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6CF4-4F06-401C-8958-C54B600A3DD1}" type="datetimeFigureOut">
              <a:rPr lang="fr-FR" smtClean="0"/>
              <a:t>10/08/2016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C969-1F91-48A8-A06A-A1CFF2487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39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6CF4-4F06-401C-8958-C54B600A3DD1}" type="datetimeFigureOut">
              <a:rPr lang="fr-FR" smtClean="0"/>
              <a:t>10/08/2016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C969-1F91-48A8-A06A-A1CFF2487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03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6CF4-4F06-401C-8958-C54B600A3DD1}" type="datetimeFigureOut">
              <a:rPr lang="fr-FR" smtClean="0"/>
              <a:t>10/08/2016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C969-1F91-48A8-A06A-A1CFF2487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89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6CF4-4F06-401C-8958-C54B600A3DD1}" type="datetimeFigureOut">
              <a:rPr lang="fr-FR" smtClean="0"/>
              <a:t>10/08/2016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C969-1F91-48A8-A06A-A1CFF2487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35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6CF4-4F06-401C-8958-C54B600A3DD1}" type="datetimeFigureOut">
              <a:rPr lang="fr-FR" smtClean="0"/>
              <a:t>10/08/2016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BC969-1F91-48A8-A06A-A1CFF2487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190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16CF4-4F06-401C-8958-C54B600A3DD1}" type="datetimeFigureOut">
              <a:rPr lang="fr-FR" smtClean="0"/>
              <a:t>10/08/2016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BC969-1F91-48A8-A06A-A1CFF2487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32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rasmusintern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1" descr="visule-couverture-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494" y="1505725"/>
            <a:ext cx="9177052" cy="4836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06" y="211907"/>
            <a:ext cx="3294062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4390" y="220373"/>
            <a:ext cx="2500312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491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02106" y="2476500"/>
            <a:ext cx="10653293" cy="2882900"/>
          </a:xfrm>
        </p:spPr>
        <p:txBody>
          <a:bodyPr>
            <a:normAutofit/>
          </a:bodyPr>
          <a:lstStyle/>
          <a:p>
            <a:pPr algn="l"/>
            <a:r>
              <a:rPr lang="fr-FR" sz="3000" dirty="0"/>
              <a:t>ORGANISATION GENERALE en POLYNESIE FRANCAISE</a:t>
            </a:r>
          </a:p>
          <a:p>
            <a:pPr algn="l"/>
            <a:r>
              <a:rPr lang="fr-FR" sz="3000" dirty="0"/>
              <a:t>LES MOBILITES DE STAGE POUR LES ETUDIANTS</a:t>
            </a:r>
          </a:p>
          <a:p>
            <a:pPr algn="l"/>
            <a:r>
              <a:rPr lang="fr-FR" sz="3000" dirty="0"/>
              <a:t>LE LYCEE DE TARAVAO</a:t>
            </a:r>
          </a:p>
          <a:p>
            <a:endParaRPr lang="fr-FR" dirty="0"/>
          </a:p>
        </p:txBody>
      </p:sp>
      <p:pic>
        <p:nvPicPr>
          <p:cNvPr id="7" name="Imag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06" y="211907"/>
            <a:ext cx="3294062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4390" y="220373"/>
            <a:ext cx="2500312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2048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30982" y="1858739"/>
            <a:ext cx="9144000" cy="522701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3200" dirty="0"/>
              <a:t>Organisation générale en Polynésie Française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830982" y="4031903"/>
            <a:ext cx="95963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Chaque année les lycées font des demandes pour n+1/n+2 (en janvier 2017, demande pour exercice du 1</a:t>
            </a:r>
            <a:r>
              <a:rPr lang="fr-FR" sz="2400" baseline="30000" dirty="0"/>
              <a:t>er</a:t>
            </a:r>
            <a:r>
              <a:rPr lang="fr-FR" sz="2400" dirty="0"/>
              <a:t> juin 2018 au 31 mai 2019)</a:t>
            </a:r>
          </a:p>
          <a:p>
            <a:endParaRPr lang="fr-FR" dirty="0"/>
          </a:p>
        </p:txBody>
      </p:sp>
      <p:sp>
        <p:nvSpPr>
          <p:cNvPr id="6" name="ZoneTexte 8"/>
          <p:cNvSpPr txBox="1">
            <a:spLocks noChangeArrowheads="1"/>
          </p:cNvSpPr>
          <p:nvPr/>
        </p:nvSpPr>
        <p:spPr bwMode="auto">
          <a:xfrm>
            <a:off x="5283870" y="2276951"/>
            <a:ext cx="51435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fr-FR" altLang="fr-FR" sz="1100" i="1" dirty="0"/>
          </a:p>
          <a:p>
            <a:pPr algn="ctr"/>
            <a:r>
              <a:rPr lang="fr-FR" altLang="fr-FR" sz="1100" i="1" dirty="0"/>
              <a:t>Ministère de l’Education</a:t>
            </a:r>
            <a:endParaRPr lang="fr-FR" altLang="fr-FR" sz="1100" dirty="0"/>
          </a:p>
          <a:p>
            <a:pPr algn="ctr"/>
            <a:r>
              <a:rPr lang="fr-FR" altLang="fr-FR" sz="1100" i="1" dirty="0"/>
              <a:t>Direction Générale de l’Education et des Enseignements</a:t>
            </a:r>
          </a:p>
          <a:p>
            <a:pPr algn="ctr"/>
            <a:r>
              <a:rPr lang="fr-FR" altLang="fr-FR" sz="1100" i="1" dirty="0"/>
              <a:t>Bureau des relations et échanges internationaux</a:t>
            </a:r>
            <a:r>
              <a:rPr lang="fr-FR" altLang="fr-FR" sz="1100" dirty="0"/>
              <a:t> </a:t>
            </a:r>
          </a:p>
        </p:txBody>
      </p:sp>
      <p:pic>
        <p:nvPicPr>
          <p:cNvPr id="8" name="Imag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06" y="211907"/>
            <a:ext cx="3294062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4390" y="220373"/>
            <a:ext cx="2500312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512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30982" y="1858739"/>
            <a:ext cx="9144000" cy="522701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3200" dirty="0"/>
              <a:t>LES MOBILITES DE STAGE POUR LES ETUDIANTS (SMP)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8" name="Imag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06" y="211907"/>
            <a:ext cx="3294062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593960"/>
              </p:ext>
            </p:extLst>
          </p:nvPr>
        </p:nvGraphicFramePr>
        <p:xfrm>
          <a:off x="802106" y="2749900"/>
          <a:ext cx="10644739" cy="3657584"/>
        </p:xfrm>
        <a:graphic>
          <a:graphicData uri="http://schemas.openxmlformats.org/drawingml/2006/table">
            <a:tbl>
              <a:tblPr/>
              <a:tblGrid>
                <a:gridCol w="1925814">
                  <a:extLst>
                    <a:ext uri="{9D8B030D-6E8A-4147-A177-3AD203B41FA5}">
                      <a16:colId xmlns:a16="http://schemas.microsoft.com/office/drawing/2014/main" val="1439907639"/>
                    </a:ext>
                  </a:extLst>
                </a:gridCol>
                <a:gridCol w="1574573">
                  <a:extLst>
                    <a:ext uri="{9D8B030D-6E8A-4147-A177-3AD203B41FA5}">
                      <a16:colId xmlns:a16="http://schemas.microsoft.com/office/drawing/2014/main" val="1950634539"/>
                    </a:ext>
                  </a:extLst>
                </a:gridCol>
                <a:gridCol w="2271562">
                  <a:extLst>
                    <a:ext uri="{9D8B030D-6E8A-4147-A177-3AD203B41FA5}">
                      <a16:colId xmlns:a16="http://schemas.microsoft.com/office/drawing/2014/main" val="2409154943"/>
                    </a:ext>
                  </a:extLst>
                </a:gridCol>
                <a:gridCol w="1742172">
                  <a:extLst>
                    <a:ext uri="{9D8B030D-6E8A-4147-A177-3AD203B41FA5}">
                      <a16:colId xmlns:a16="http://schemas.microsoft.com/office/drawing/2014/main" val="3655288799"/>
                    </a:ext>
                  </a:extLst>
                </a:gridCol>
                <a:gridCol w="3130618">
                  <a:extLst>
                    <a:ext uri="{9D8B030D-6E8A-4147-A177-3AD203B41FA5}">
                      <a16:colId xmlns:a16="http://schemas.microsoft.com/office/drawing/2014/main" val="299331866"/>
                    </a:ext>
                  </a:extLst>
                </a:gridCol>
              </a:tblGrid>
              <a:tr h="489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Secteurs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Pour qui ?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Pour quoi faire ?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Durée indicative de la mobilité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Financement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1072163"/>
                  </a:ext>
                </a:extLst>
              </a:tr>
              <a:tr h="1563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Enseignement supérieur (BTS)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Etudiants de l’enseignement supérieur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Stage en entreprise dans un pays du programme (Hors France)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En lien ou pas avec le référentiel du BTS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Possibilité en fin de deuxième année de BTS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mois  à 12 mois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Frais de voyage : 1100€ par participant</a:t>
                      </a:r>
                    </a:p>
                    <a:p>
                      <a:pPr marL="285750" marR="0" lvl="0" indent="-2857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Frais de séjour : 750 € par mois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Frais de gestion : de 175 à 350 € (selon collaboration avec partenaire en Europe ou pas)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Enveloppe globale pour 2 mois 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2600 €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024541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4390" y="220373"/>
            <a:ext cx="2500312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9469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30982" y="1858739"/>
            <a:ext cx="9144000" cy="522701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3200" dirty="0"/>
              <a:t>LES MOBILITES DE STAGE POUR LES ETUDIANTS (SMP)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8" name="Imag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06" y="211907"/>
            <a:ext cx="3294062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830982" y="2518350"/>
            <a:ext cx="108465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Formalités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Convention tripartite Erasmus +, lycée, étudiant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Etudiant doit effectuer un test de langue avant le départ, répondre à une enquête à son retour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Utilisation obligatoire de « </a:t>
            </a:r>
            <a:r>
              <a:rPr lang="fr-FR" sz="2400" dirty="0" err="1"/>
              <a:t>mobility</a:t>
            </a:r>
            <a:r>
              <a:rPr lang="fr-FR" sz="2400" dirty="0"/>
              <a:t> </a:t>
            </a:r>
            <a:r>
              <a:rPr lang="fr-FR" sz="2400" dirty="0" err="1"/>
              <a:t>tools</a:t>
            </a:r>
            <a:r>
              <a:rPr lang="fr-FR" sz="2400" dirty="0"/>
              <a:t> »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Versement de 80 % de la somme allouée avant le départ à l’étudiant, solde à son retour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Financement complémentaire nécessaire en raison du coût du voyage</a:t>
            </a:r>
          </a:p>
          <a:p>
            <a:pPr marL="342900" indent="-342900">
              <a:buFontTx/>
              <a:buChar char="-"/>
            </a:pPr>
            <a:r>
              <a:rPr lang="fr-FR" sz="2400" dirty="0"/>
              <a:t>Les dates des stages doivent être fixées très en amont</a:t>
            </a:r>
            <a:endParaRPr lang="fr-FR" dirty="0"/>
          </a:p>
          <a:p>
            <a:endParaRPr lang="fr-FR" dirty="0"/>
          </a:p>
          <a:p>
            <a:r>
              <a:rPr lang="fr-FR" dirty="0"/>
              <a:t>A noter : les dates des billets d’avion ne doivent pas nécessairement coïncider avec les dates de stage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4390" y="220373"/>
            <a:ext cx="2500312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389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06" y="211907"/>
            <a:ext cx="3294062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4390" y="220373"/>
            <a:ext cx="2500312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802106" y="1842053"/>
            <a:ext cx="9574346" cy="416118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fr-FR" sz="3200" dirty="0"/>
              <a:t>En pratique </a:t>
            </a:r>
          </a:p>
          <a:p>
            <a:pPr algn="l"/>
            <a:endParaRPr lang="fr-FR" sz="3200" dirty="0"/>
          </a:p>
          <a:p>
            <a:pPr algn="l"/>
            <a:r>
              <a:rPr lang="fr-FR" sz="2800" dirty="0">
                <a:highlight>
                  <a:srgbClr val="FFFF00"/>
                </a:highlight>
              </a:rPr>
              <a:t>Stage en lien ou pas avec ma formation BTS ?</a:t>
            </a:r>
            <a:r>
              <a:rPr lang="fr-FR" sz="2800" dirty="0"/>
              <a:t> </a:t>
            </a:r>
          </a:p>
          <a:p>
            <a:pPr marL="457200" indent="-457200" algn="l">
              <a:buFontTx/>
              <a:buChar char="-"/>
            </a:pPr>
            <a:r>
              <a:rPr lang="fr-FR" sz="2800" dirty="0"/>
              <a:t>selon la section de BTS</a:t>
            </a:r>
          </a:p>
          <a:p>
            <a:pPr marL="457200" indent="-457200" algn="l">
              <a:buFontTx/>
              <a:buChar char="-"/>
            </a:pPr>
            <a:endParaRPr lang="fr-FR" sz="2800" dirty="0"/>
          </a:p>
          <a:p>
            <a:pPr algn="l"/>
            <a:r>
              <a:rPr lang="fr-FR" sz="2800" dirty="0">
                <a:highlight>
                  <a:srgbClr val="FFFF00"/>
                </a:highlight>
              </a:rPr>
              <a:t>Départ à quelle date ?</a:t>
            </a:r>
          </a:p>
          <a:p>
            <a:pPr marL="342900" indent="-342900" algn="l">
              <a:buFontTx/>
              <a:buChar char="-"/>
            </a:pPr>
            <a:r>
              <a:rPr lang="fr-FR" sz="2800" dirty="0"/>
              <a:t>Fin de première année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 Départ 1er juin- retour 1er août si intégré dans cursus BTS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/>
              <a:t>Départ 15 juin – retour 15 août si hors cursus BTS, stage BTS pendant les vacances de Pâques</a:t>
            </a:r>
          </a:p>
          <a:p>
            <a:pPr algn="l"/>
            <a:endParaRPr lang="fr-FR" sz="2800" dirty="0"/>
          </a:p>
          <a:p>
            <a:pPr marL="342900" indent="-342900" algn="l">
              <a:buFontTx/>
              <a:buChar char="-"/>
            </a:pPr>
            <a:r>
              <a:rPr lang="fr-FR" sz="2800" dirty="0"/>
              <a:t>Fin de deuxième année ( départ dès fin des examens, stage hors cursus BTS)</a:t>
            </a:r>
          </a:p>
          <a:p>
            <a:pPr marL="342900" indent="-342900" algn="l">
              <a:buFontTx/>
              <a:buChar char="-"/>
            </a:pPr>
            <a:endParaRPr lang="fr-FR" dirty="0"/>
          </a:p>
          <a:p>
            <a:pPr marL="342900" indent="-342900" algn="l">
              <a:buFontTx/>
              <a:buChar char="-"/>
            </a:pPr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6281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06" y="211907"/>
            <a:ext cx="3294062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4390" y="220373"/>
            <a:ext cx="2500312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802106" y="2358887"/>
            <a:ext cx="9574346" cy="4161182"/>
          </a:xfrm>
        </p:spPr>
        <p:txBody>
          <a:bodyPr>
            <a:normAutofit/>
          </a:bodyPr>
          <a:lstStyle/>
          <a:p>
            <a:pPr algn="l"/>
            <a:r>
              <a:rPr lang="fr-FR" sz="3200" dirty="0"/>
              <a:t>En pratique </a:t>
            </a:r>
          </a:p>
          <a:p>
            <a:pPr algn="l"/>
            <a:r>
              <a:rPr lang="fr-FR" sz="2000" dirty="0">
                <a:highlight>
                  <a:srgbClr val="FFFF00"/>
                </a:highlight>
              </a:rPr>
              <a:t>Où trouver des stages ?</a:t>
            </a:r>
          </a:p>
          <a:p>
            <a:pPr algn="l"/>
            <a:r>
              <a:rPr lang="fr-FR" sz="2000" dirty="0">
                <a:highlight>
                  <a:srgbClr val="FFFF00"/>
                </a:highlight>
              </a:rPr>
              <a:t> </a:t>
            </a:r>
          </a:p>
          <a:p>
            <a:pPr marL="342900" indent="-342900" algn="l">
              <a:buFontTx/>
              <a:buChar char="-"/>
            </a:pPr>
            <a:r>
              <a:rPr lang="fr-FR" sz="2000" dirty="0">
                <a:hlinkClick r:id="rId4"/>
              </a:rPr>
              <a:t>http://erasmusintern.org/</a:t>
            </a:r>
            <a:endParaRPr lang="fr-FR" sz="2000" dirty="0"/>
          </a:p>
          <a:p>
            <a:pPr marL="342900" indent="-342900" algn="l">
              <a:buFontTx/>
              <a:buChar char="-"/>
            </a:pPr>
            <a:r>
              <a:rPr lang="fr-FR" sz="2000" dirty="0"/>
              <a:t>http://www.iagora.com/work/fr/stages-et-emplois/hotellerie/europe</a:t>
            </a:r>
          </a:p>
          <a:p>
            <a:pPr marL="342900" indent="-342900" algn="l">
              <a:buFontTx/>
              <a:buChar char="-"/>
            </a:pPr>
            <a:r>
              <a:rPr lang="fr-FR" sz="2000" dirty="0"/>
              <a:t>www.erasmusworld.org/stages-a-letranger.html</a:t>
            </a:r>
          </a:p>
          <a:p>
            <a:pPr marL="342900" indent="-342900" algn="l">
              <a:buFontTx/>
              <a:buChar char="-"/>
            </a:pPr>
            <a:r>
              <a:rPr lang="fr-FR" sz="2000" dirty="0"/>
              <a:t>https://jobs.accor.com/</a:t>
            </a:r>
          </a:p>
          <a:p>
            <a:pPr marL="342900" indent="-342900" algn="l">
              <a:buFontTx/>
              <a:buChar char="-"/>
            </a:pPr>
            <a:r>
              <a:rPr lang="fr-FR" sz="2000" dirty="0"/>
              <a:t>http://jobs-stages.letudiant.fr/stages-etudiants/offres/continent-europe.html</a:t>
            </a:r>
          </a:p>
          <a:p>
            <a:pPr marL="342900" indent="-342900" algn="l">
              <a:buFontTx/>
              <a:buChar char="-"/>
            </a:pPr>
            <a:endParaRPr lang="fr-FR" dirty="0"/>
          </a:p>
          <a:p>
            <a:pPr marL="342900" indent="-342900" algn="l">
              <a:buFontTx/>
              <a:buChar char="-"/>
            </a:pPr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0791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02106" y="1552516"/>
            <a:ext cx="9144000" cy="522701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3200" dirty="0"/>
              <a:t>LE LYCEE DE TARAVAO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8" name="Imag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06" y="211907"/>
            <a:ext cx="3294062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4390" y="220373"/>
            <a:ext cx="2500312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44298" y="2240920"/>
            <a:ext cx="108465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 ce jour</a:t>
            </a:r>
          </a:p>
          <a:p>
            <a:endParaRPr lang="fr-FR" dirty="0"/>
          </a:p>
          <a:p>
            <a:r>
              <a:rPr lang="fr-FR" dirty="0"/>
              <a:t>Un étudiant est parti pour 3 mois en Espagne depuis début juin 2016.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Les projets</a:t>
            </a:r>
          </a:p>
          <a:p>
            <a:endParaRPr lang="fr-FR" dirty="0"/>
          </a:p>
          <a:p>
            <a:r>
              <a:rPr lang="fr-FR" dirty="0"/>
              <a:t>Le lycée a demandé 4 mobilités étudiants (SMP) de 2 mois  pour la période du 1</a:t>
            </a:r>
            <a:r>
              <a:rPr lang="fr-FR" baseline="30000" dirty="0"/>
              <a:t>er</a:t>
            </a:r>
            <a:r>
              <a:rPr lang="fr-FR" dirty="0"/>
              <a:t> juin 2017 au 31 mai 2018</a:t>
            </a:r>
          </a:p>
          <a:p>
            <a:r>
              <a:rPr lang="fr-FR" dirty="0"/>
              <a:t>Ces demandes sont révisables.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937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06" y="211907"/>
            <a:ext cx="3294062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4390" y="220373"/>
            <a:ext cx="2500312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444298" y="2240920"/>
            <a:ext cx="108465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/>
              <a:t>Merci de votre attention</a:t>
            </a:r>
          </a:p>
          <a:p>
            <a:pPr algn="ctr"/>
            <a:endParaRPr lang="fr-FR" sz="5400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832" y="3644664"/>
            <a:ext cx="285750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1956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365</Words>
  <Application>Microsoft Office PowerPoint</Application>
  <PresentationFormat>Grand écran</PresentationFormat>
  <Paragraphs>81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MOBILITE</dc:title>
  <dc:creator>Héloïse Battistini</dc:creator>
  <cp:lastModifiedBy>xaviere battistini</cp:lastModifiedBy>
  <cp:revision>26</cp:revision>
  <dcterms:created xsi:type="dcterms:W3CDTF">2016-04-11T09:32:36Z</dcterms:created>
  <dcterms:modified xsi:type="dcterms:W3CDTF">2016-08-11T02:47:32Z</dcterms:modified>
</cp:coreProperties>
</file>